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7553325" cy="1068705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5" d="100"/>
          <a:sy n="45" d="100"/>
        </p:scale>
        <p:origin x="219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44166" y="1749016"/>
            <a:ext cx="5664994" cy="3720677"/>
          </a:xfrm>
        </p:spPr>
        <p:txBody>
          <a:bodyPr anchor="b"/>
          <a:lstStyle>
            <a:lvl1pPr algn="ctr">
              <a:defRPr sz="3715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944166" y="5613176"/>
            <a:ext cx="5664994" cy="2580229"/>
          </a:xfrm>
        </p:spPr>
        <p:txBody>
          <a:bodyPr/>
          <a:lstStyle>
            <a:lvl1pPr marL="0" indent="0" algn="ctr">
              <a:buNone/>
              <a:defRPr sz="1485"/>
            </a:lvl1pPr>
            <a:lvl2pPr marL="283210" indent="0" algn="ctr">
              <a:buNone/>
              <a:defRPr sz="1240"/>
            </a:lvl2pPr>
            <a:lvl3pPr marL="566420" indent="0" algn="ctr">
              <a:buNone/>
              <a:defRPr sz="1115"/>
            </a:lvl3pPr>
            <a:lvl4pPr marL="849630" indent="0" algn="ctr">
              <a:buNone/>
              <a:defRPr sz="990"/>
            </a:lvl4pPr>
            <a:lvl5pPr marL="1132840" indent="0" algn="ctr">
              <a:buNone/>
              <a:defRPr sz="990"/>
            </a:lvl5pPr>
            <a:lvl6pPr marL="1416050" indent="0" algn="ctr">
              <a:buNone/>
              <a:defRPr sz="990"/>
            </a:lvl6pPr>
            <a:lvl7pPr marL="1699260" indent="0" algn="ctr">
              <a:buNone/>
              <a:defRPr sz="990"/>
            </a:lvl7pPr>
            <a:lvl8pPr marL="1982470" indent="0" algn="ctr">
              <a:buNone/>
              <a:defRPr sz="990"/>
            </a:lvl8pPr>
            <a:lvl9pPr marL="2265680" indent="0" algn="ctr">
              <a:buNone/>
              <a:defRPr sz="99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405348" y="568986"/>
            <a:ext cx="1628686" cy="905678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291" y="568986"/>
            <a:ext cx="4791641" cy="9056781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357" y="2664343"/>
            <a:ext cx="6514743" cy="4445515"/>
          </a:xfrm>
        </p:spPr>
        <p:txBody>
          <a:bodyPr anchor="b"/>
          <a:lstStyle>
            <a:lvl1pPr>
              <a:defRPr sz="3715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15357" y="7151914"/>
            <a:ext cx="6514743" cy="2337791"/>
          </a:xfrm>
        </p:spPr>
        <p:txBody>
          <a:bodyPr/>
          <a:lstStyle>
            <a:lvl1pPr marL="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1pPr>
            <a:lvl2pPr marL="2832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420" indent="0">
              <a:buNone/>
              <a:defRPr sz="1115">
                <a:solidFill>
                  <a:schemeClr val="tx1">
                    <a:tint val="75000"/>
                  </a:schemeClr>
                </a:solidFill>
              </a:defRPr>
            </a:lvl3pPr>
            <a:lvl4pPr marL="84963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4pPr>
            <a:lvl5pPr marL="113284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5pPr>
            <a:lvl6pPr marL="141605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6pPr>
            <a:lvl7pPr marL="169926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7pPr>
            <a:lvl8pPr marL="198247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8pPr>
            <a:lvl9pPr marL="226568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519291" y="2844932"/>
            <a:ext cx="3210163" cy="678083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3823871" y="2844932"/>
            <a:ext cx="3210163" cy="678083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275" y="568987"/>
            <a:ext cx="6514743" cy="206566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520275" y="2619812"/>
            <a:ext cx="3195410" cy="1283930"/>
          </a:xfrm>
        </p:spPr>
        <p:txBody>
          <a:bodyPr anchor="b"/>
          <a:lstStyle>
            <a:lvl1pPr marL="0" indent="0">
              <a:buNone/>
              <a:defRPr sz="1485" b="1"/>
            </a:lvl1pPr>
            <a:lvl2pPr marL="283210" indent="0">
              <a:buNone/>
              <a:defRPr sz="1240" b="1"/>
            </a:lvl2pPr>
            <a:lvl3pPr marL="566420" indent="0">
              <a:buNone/>
              <a:defRPr sz="1115" b="1"/>
            </a:lvl3pPr>
            <a:lvl4pPr marL="849630" indent="0">
              <a:buNone/>
              <a:defRPr sz="990" b="1"/>
            </a:lvl4pPr>
            <a:lvl5pPr marL="1132840" indent="0">
              <a:buNone/>
              <a:defRPr sz="990" b="1"/>
            </a:lvl5pPr>
            <a:lvl6pPr marL="1416050" indent="0">
              <a:buNone/>
              <a:defRPr sz="990" b="1"/>
            </a:lvl6pPr>
            <a:lvl7pPr marL="1699260" indent="0">
              <a:buNone/>
              <a:defRPr sz="990" b="1"/>
            </a:lvl7pPr>
            <a:lvl8pPr marL="1982470" indent="0">
              <a:buNone/>
              <a:defRPr sz="990" b="1"/>
            </a:lvl8pPr>
            <a:lvl9pPr marL="2265680" indent="0">
              <a:buNone/>
              <a:defRPr sz="99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520275" y="3903742"/>
            <a:ext cx="3195410" cy="574181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3823871" y="2619812"/>
            <a:ext cx="3211147" cy="1283930"/>
          </a:xfrm>
        </p:spPr>
        <p:txBody>
          <a:bodyPr anchor="b"/>
          <a:lstStyle>
            <a:lvl1pPr marL="0" indent="0">
              <a:buNone/>
              <a:defRPr sz="1485" b="1"/>
            </a:lvl1pPr>
            <a:lvl2pPr marL="283210" indent="0">
              <a:buNone/>
              <a:defRPr sz="1240" b="1"/>
            </a:lvl2pPr>
            <a:lvl3pPr marL="566420" indent="0">
              <a:buNone/>
              <a:defRPr sz="1115" b="1"/>
            </a:lvl3pPr>
            <a:lvl4pPr marL="849630" indent="0">
              <a:buNone/>
              <a:defRPr sz="990" b="1"/>
            </a:lvl4pPr>
            <a:lvl5pPr marL="1132840" indent="0">
              <a:buNone/>
              <a:defRPr sz="990" b="1"/>
            </a:lvl5pPr>
            <a:lvl6pPr marL="1416050" indent="0">
              <a:buNone/>
              <a:defRPr sz="990" b="1"/>
            </a:lvl6pPr>
            <a:lvl7pPr marL="1699260" indent="0">
              <a:buNone/>
              <a:defRPr sz="990" b="1"/>
            </a:lvl7pPr>
            <a:lvl8pPr marL="1982470" indent="0">
              <a:buNone/>
              <a:defRPr sz="990" b="1"/>
            </a:lvl8pPr>
            <a:lvl9pPr marL="2265680" indent="0">
              <a:buNone/>
              <a:defRPr sz="99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3823871" y="3903742"/>
            <a:ext cx="3211147" cy="574181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275" y="712470"/>
            <a:ext cx="2436144" cy="2493645"/>
          </a:xfrm>
        </p:spPr>
        <p:txBody>
          <a:bodyPr anchor="b"/>
          <a:lstStyle>
            <a:lvl1pPr>
              <a:defRPr sz="198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211147" y="1538738"/>
            <a:ext cx="3823871" cy="7594732"/>
          </a:xfrm>
        </p:spPr>
        <p:txBody>
          <a:bodyPr/>
          <a:lstStyle>
            <a:lvl1pPr>
              <a:defRPr sz="1980"/>
            </a:lvl1pPr>
            <a:lvl2pPr>
              <a:defRPr sz="1735"/>
            </a:lvl2pPr>
            <a:lvl3pPr>
              <a:defRPr sz="1485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20275" y="3206115"/>
            <a:ext cx="2436144" cy="5939725"/>
          </a:xfrm>
        </p:spPr>
        <p:txBody>
          <a:bodyPr/>
          <a:lstStyle>
            <a:lvl1pPr marL="0" indent="0">
              <a:buNone/>
              <a:defRPr sz="990"/>
            </a:lvl1pPr>
            <a:lvl2pPr marL="283210" indent="0">
              <a:buNone/>
              <a:defRPr sz="865"/>
            </a:lvl2pPr>
            <a:lvl3pPr marL="566420" indent="0">
              <a:buNone/>
              <a:defRPr sz="745"/>
            </a:lvl3pPr>
            <a:lvl4pPr marL="849630" indent="0">
              <a:buNone/>
              <a:defRPr sz="620"/>
            </a:lvl4pPr>
            <a:lvl5pPr marL="1132840" indent="0">
              <a:buNone/>
              <a:defRPr sz="620"/>
            </a:lvl5pPr>
            <a:lvl6pPr marL="1416050" indent="0">
              <a:buNone/>
              <a:defRPr sz="620"/>
            </a:lvl6pPr>
            <a:lvl7pPr marL="1699260" indent="0">
              <a:buNone/>
              <a:defRPr sz="620"/>
            </a:lvl7pPr>
            <a:lvl8pPr marL="1982470" indent="0">
              <a:buNone/>
              <a:defRPr sz="620"/>
            </a:lvl8pPr>
            <a:lvl9pPr marL="2265680" indent="0">
              <a:buNone/>
              <a:defRPr sz="62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0275" y="712470"/>
            <a:ext cx="2436144" cy="2493645"/>
          </a:xfrm>
        </p:spPr>
        <p:txBody>
          <a:bodyPr anchor="b"/>
          <a:lstStyle>
            <a:lvl1pPr>
              <a:defRPr sz="198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211147" y="1538738"/>
            <a:ext cx="3823871" cy="7594732"/>
          </a:xfrm>
        </p:spPr>
        <p:txBody>
          <a:bodyPr/>
          <a:lstStyle>
            <a:lvl1pPr marL="0" indent="0">
              <a:buNone/>
              <a:defRPr sz="1980"/>
            </a:lvl1pPr>
            <a:lvl2pPr marL="283210" indent="0">
              <a:buNone/>
              <a:defRPr sz="1735"/>
            </a:lvl2pPr>
            <a:lvl3pPr marL="566420" indent="0">
              <a:buNone/>
              <a:defRPr sz="1485"/>
            </a:lvl3pPr>
            <a:lvl4pPr marL="849630" indent="0">
              <a:buNone/>
              <a:defRPr sz="1240"/>
            </a:lvl4pPr>
            <a:lvl5pPr marL="1132840" indent="0">
              <a:buNone/>
              <a:defRPr sz="1240"/>
            </a:lvl5pPr>
            <a:lvl6pPr marL="1416050" indent="0">
              <a:buNone/>
              <a:defRPr sz="1240"/>
            </a:lvl6pPr>
            <a:lvl7pPr marL="1699260" indent="0">
              <a:buNone/>
              <a:defRPr sz="1240"/>
            </a:lvl7pPr>
            <a:lvl8pPr marL="1982470" indent="0">
              <a:buNone/>
              <a:defRPr sz="1240"/>
            </a:lvl8pPr>
            <a:lvl9pPr marL="2265680" indent="0">
              <a:buNone/>
              <a:defRPr sz="124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520275" y="3206115"/>
            <a:ext cx="2436144" cy="5939725"/>
          </a:xfrm>
        </p:spPr>
        <p:txBody>
          <a:bodyPr/>
          <a:lstStyle>
            <a:lvl1pPr marL="0" indent="0">
              <a:buNone/>
              <a:defRPr sz="990"/>
            </a:lvl1pPr>
            <a:lvl2pPr marL="283210" indent="0">
              <a:buNone/>
              <a:defRPr sz="865"/>
            </a:lvl2pPr>
            <a:lvl3pPr marL="566420" indent="0">
              <a:buNone/>
              <a:defRPr sz="745"/>
            </a:lvl3pPr>
            <a:lvl4pPr marL="849630" indent="0">
              <a:buNone/>
              <a:defRPr sz="620"/>
            </a:lvl4pPr>
            <a:lvl5pPr marL="1132840" indent="0">
              <a:buNone/>
              <a:defRPr sz="620"/>
            </a:lvl5pPr>
            <a:lvl6pPr marL="1416050" indent="0">
              <a:buNone/>
              <a:defRPr sz="620"/>
            </a:lvl6pPr>
            <a:lvl7pPr marL="1699260" indent="0">
              <a:buNone/>
              <a:defRPr sz="620"/>
            </a:lvl7pPr>
            <a:lvl8pPr marL="1982470" indent="0">
              <a:buNone/>
              <a:defRPr sz="620"/>
            </a:lvl8pPr>
            <a:lvl9pPr marL="2265680" indent="0">
              <a:buNone/>
              <a:defRPr sz="62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19291" y="568987"/>
            <a:ext cx="6514743" cy="2065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9291" y="2844932"/>
            <a:ext cx="6514743" cy="6780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19291" y="9905313"/>
            <a:ext cx="1699498" cy="568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22.01.2025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502039" y="9905313"/>
            <a:ext cx="2549247" cy="568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334536" y="9905313"/>
            <a:ext cx="1699498" cy="568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ip-intranet/imip/noticias/documentos/SIGAP_Regulamento_2023_11_pub.pdf" TargetMode="External"/><Relationship Id="rId2" Type="http://schemas.openxmlformats.org/officeDocument/2006/relationships/hyperlink" Target="http://10.0.0.100/opencms/imip/normativos/arqs/REGULAMENTO-30.11.2018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ip-intranet/imip/noticias/documentos/2023_Fluxograma_institucional_para_Realizacao_de_Pesquisas_.pdf" TargetMode="External"/><Relationship Id="rId5" Type="http://schemas.openxmlformats.org/officeDocument/2006/relationships/hyperlink" Target="http://imip-intranet/imip/noticias/documentos/SIGAP_IMIP_Orientacoes_2023.pdf" TargetMode="External"/><Relationship Id="rId4" Type="http://schemas.openxmlformats.org/officeDocument/2006/relationships/hyperlink" Target="http://10.0.0.100/opencms/imip/downloads/documentos/Regulamento-SIGAP-07_04_17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ip-intranet/imip/home/index.html" TargetMode="External"/><Relationship Id="rId2" Type="http://schemas.openxmlformats.org/officeDocument/2006/relationships/hyperlink" Target="https://imip.org.br/a-pesquisa/nucleo-de-apoio-ao-pesquisado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igap@imip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529" y="93709"/>
            <a:ext cx="7400217" cy="1059040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 sz="1450" dirty="0">
              <a:cs typeface="Calibri" panose="020F0502020204030204"/>
            </a:endParaRPr>
          </a:p>
          <a:p>
            <a:endParaRPr lang="de-DE" sz="1450" dirty="0">
              <a:cs typeface="Calibri" panose="020F050202020403020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4574" y="74019"/>
            <a:ext cx="7376715" cy="101573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/>
                <a:cs typeface="Arial" panose="020B0604020202020204"/>
              </a:rPr>
              <a:t>SIGAP-IMIP</a:t>
            </a:r>
            <a:r>
              <a:rPr lang="pt-BR" sz="1500" b="1" dirty="0">
                <a:solidFill>
                  <a:schemeClr val="accent6">
                    <a:lumMod val="50000"/>
                  </a:schemeClr>
                </a:solidFill>
                <a:latin typeface="Arial" panose="020B0604020202020204"/>
                <a:cs typeface="Arial" panose="020B0604020202020204"/>
              </a:rPr>
              <a:t> </a:t>
            </a:r>
            <a:r>
              <a:rPr lang="pt-BR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/>
                <a:cs typeface="Arial" panose="020B0604020202020204"/>
              </a:rPr>
              <a:t>(Sistema Institucional de Gestão e Apoio à Pesquisa do IMIP)</a:t>
            </a:r>
            <a:endParaRPr lang="pt-BR" sz="1400" dirty="0">
              <a:solidFill>
                <a:schemeClr val="accent6">
                  <a:lumMod val="50000"/>
                </a:schemeClr>
              </a:solidFill>
              <a:latin typeface="Arial" panose="020B0604020202020204"/>
              <a:ea typeface="Calibri" panose="020F0502020204030204"/>
              <a:cs typeface="Arial" panose="020B0604020202020204"/>
            </a:endParaRPr>
          </a:p>
          <a:p>
            <a:endParaRPr lang="pt-BR" sz="2400" b="1" dirty="0">
              <a:latin typeface="Arial" panose="020B0604020202020204"/>
              <a:ea typeface="+mn-lt"/>
              <a:cs typeface="Arial" panose="020B0604020202020204"/>
            </a:endParaRPr>
          </a:p>
          <a:p>
            <a:pPr algn="just"/>
            <a:r>
              <a:rPr lang="pt-BR" sz="1790" dirty="0">
                <a:latin typeface="Calibri" panose="020F0502020204030204"/>
                <a:ea typeface="+mn-lt"/>
                <a:cs typeface="+mn-lt"/>
              </a:rPr>
              <a:t>A plataforma SIGAP-IMIP, lançada em novembro de 2016, é um sistema de informação para apoiar a gestão e controle de atividades de pesquisa desenvolvidos pelos profissionais vinculados ao IMIP. O preenchimento da Plataforma SIGAP-IMIP pelo pesquisador responsável ou orientador é obrigatório, e somente após a aprovação no SIGAP, o projeto de pesquisa poderá ser submetido na Plataforma Brasil para avaliação do CEP-IMIP. 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>
              <a:latin typeface="Calibri" panose="020F0502020204030204"/>
              <a:ea typeface="+mn-lt"/>
              <a:cs typeface="+mn-lt"/>
            </a:endParaRPr>
          </a:p>
          <a:p>
            <a:pPr algn="just"/>
            <a:r>
              <a:rPr lang="pt-BR" sz="1790" dirty="0">
                <a:latin typeface="Calibri" panose="020F0502020204030204"/>
                <a:ea typeface="+mn-lt"/>
                <a:cs typeface="+mn-lt"/>
              </a:rPr>
              <a:t>O acesso ao SIGAP pode ser feito pelo </a:t>
            </a:r>
            <a:r>
              <a:rPr lang="pt-BR" sz="1790" b="1" dirty="0">
                <a:latin typeface="Calibri" panose="020F0502020204030204"/>
                <a:ea typeface="+mn-lt"/>
                <a:cs typeface="+mn-lt"/>
              </a:rPr>
              <a:t>site do IMIP ou pela intranet do IMIP</a:t>
            </a:r>
            <a:r>
              <a:rPr lang="pt-BR" sz="1790" dirty="0">
                <a:latin typeface="Calibri" panose="020F0502020204030204"/>
                <a:ea typeface="+mn-lt"/>
                <a:cs typeface="+mn-lt"/>
              </a:rPr>
              <a:t>, no ícone SIGAP, utilizando os navegadores </a:t>
            </a:r>
            <a:r>
              <a:rPr lang="pt-BR" sz="1790" b="1" dirty="0">
                <a:latin typeface="Calibri" panose="020F0502020204030204"/>
                <a:ea typeface="+mn-lt"/>
                <a:cs typeface="+mn-lt"/>
              </a:rPr>
              <a:t>Google Chrome</a:t>
            </a:r>
            <a:r>
              <a:rPr lang="pt-BR" sz="1790" dirty="0">
                <a:latin typeface="Calibri" panose="020F0502020204030204"/>
                <a:ea typeface="+mn-lt"/>
                <a:cs typeface="+mn-lt"/>
              </a:rPr>
              <a:t> ou </a:t>
            </a:r>
            <a:r>
              <a:rPr lang="pt-BR" sz="1790" b="1" dirty="0">
                <a:latin typeface="Calibri" panose="020F0502020204030204"/>
                <a:ea typeface="+mn-lt"/>
                <a:cs typeface="+mn-lt"/>
              </a:rPr>
              <a:t>Mozilla Firefox</a:t>
            </a:r>
            <a:r>
              <a:rPr lang="pt-BR" sz="1790" dirty="0">
                <a:latin typeface="Calibri" panose="020F0502020204030204"/>
                <a:ea typeface="+mn-lt"/>
                <a:cs typeface="+mn-lt"/>
              </a:rPr>
              <a:t>. 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>
              <a:latin typeface="Calibri" panose="020F0502020204030204"/>
              <a:ea typeface="+mn-lt"/>
              <a:cs typeface="+mn-lt"/>
            </a:endParaRPr>
          </a:p>
          <a:p>
            <a:pPr algn="just"/>
            <a:r>
              <a:rPr lang="pt-BR" sz="1790" dirty="0">
                <a:latin typeface="Calibri" panose="020F0502020204030204"/>
                <a:ea typeface="+mn-lt"/>
                <a:cs typeface="+mn-lt"/>
              </a:rPr>
              <a:t>Documentos obrigatórios anexados para submissão de projetos:</a:t>
            </a:r>
            <a:endParaRPr lang="pt-BR" sz="1790" dirty="0">
              <a:latin typeface="Calibri" panose="020F0502020204030204"/>
              <a:cs typeface="Calibri" panose="020F0502020204030204"/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>
              <a:latin typeface="Calibri" panose="020F0502020204030204"/>
              <a:ea typeface="+mn-lt"/>
              <a:cs typeface="+mn-lt"/>
            </a:endParaRPr>
          </a:p>
          <a:p>
            <a:r>
              <a:rPr lang="pt-BR" sz="1790" b="1" dirty="0">
                <a:latin typeface="Calibri" panose="020F0502020204030204"/>
                <a:ea typeface="+mn-lt"/>
                <a:cs typeface="+mn-lt"/>
              </a:rPr>
              <a:t>1) Projeto de Pesquisa;</a:t>
            </a:r>
            <a:endParaRPr lang="pt-BR" sz="1790" b="1" dirty="0">
              <a:latin typeface="Calibri" panose="020F0502020204030204"/>
              <a:cs typeface="Arial" panose="020B0604020202020204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dirty="0"/>
          </a:p>
          <a:p>
            <a:r>
              <a:rPr lang="pt-BR" b="1" dirty="0"/>
              <a:t>2) TCLE </a:t>
            </a:r>
            <a:endParaRPr lang="pt-BR" b="1" dirty="0">
              <a:sym typeface="+mn-ea"/>
            </a:endParaRPr>
          </a:p>
          <a:p>
            <a:r>
              <a:rPr lang="pt-BR" dirty="0">
                <a:sym typeface="+mn-ea"/>
              </a:rPr>
              <a:t>     </a:t>
            </a:r>
            <a:r>
              <a:rPr lang="pt-BR" dirty="0"/>
              <a:t>TALE </a:t>
            </a:r>
            <a:endParaRPr lang="pt-BR" dirty="0">
              <a:sym typeface="+mn-ea"/>
            </a:endParaRPr>
          </a:p>
          <a:p>
            <a:r>
              <a:rPr lang="pt-BR" dirty="0">
                <a:sym typeface="+mn-ea"/>
              </a:rPr>
              <a:t>     </a:t>
            </a:r>
            <a:r>
              <a:rPr lang="pt-BR" dirty="0"/>
              <a:t>TCLE para responsáveis </a:t>
            </a:r>
          </a:p>
          <a:p>
            <a:r>
              <a:rPr lang="pt-BR" dirty="0"/>
              <a:t>     Solicitação de dispensa TCLE/ TALE 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dirty="0"/>
          </a:p>
          <a:p>
            <a:r>
              <a:rPr lang="pt-BR" b="1" dirty="0"/>
              <a:t>3) Termo de Confidencialidade </a:t>
            </a:r>
            <a:endParaRPr lang="pt-BR" b="1" dirty="0">
              <a:sym typeface="+mn-ea"/>
            </a:endParaRPr>
          </a:p>
          <a:p>
            <a:endParaRPr lang="pt-BR" dirty="0"/>
          </a:p>
          <a:p>
            <a:r>
              <a:rPr lang="pt-BR" b="1" dirty="0"/>
              <a:t>4) Carta de Anuência do responsável pelo setor 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dirty="0"/>
          </a:p>
          <a:p>
            <a:r>
              <a:rPr lang="pt-BR" b="1" dirty="0"/>
              <a:t>5) Termo de Responsabilidade sobre custos </a:t>
            </a:r>
            <a:r>
              <a:rPr lang="pt-BR" dirty="0"/>
              <a:t>(financiamento próprio</a:t>
            </a:r>
            <a:r>
              <a:rPr lang="pt-BR" dirty="0">
                <a:sym typeface="+mn-ea"/>
              </a:rPr>
              <a:t>) e</a:t>
            </a:r>
            <a:r>
              <a:rPr lang="pt-BR" dirty="0"/>
              <a:t> Orçamento (financiamento pela indústria farmacêutica ou outras fontes de financiamento). </a:t>
            </a:r>
          </a:p>
          <a:p>
            <a:pPr algn="ctr"/>
            <a:endParaRPr lang="pt-BR" sz="1790" dirty="0">
              <a:latin typeface="Calibri" panose="020F0502020204030204"/>
              <a:ea typeface="+mn-lt"/>
              <a:cs typeface="+mn-lt"/>
            </a:endParaRPr>
          </a:p>
          <a:p>
            <a:r>
              <a:rPr lang="pt-BR" sz="1790" dirty="0">
                <a:latin typeface="Calibri" panose="020F0502020204030204"/>
                <a:ea typeface="+mn-lt"/>
                <a:cs typeface="+mn-lt"/>
              </a:rPr>
              <a:t>Para maiores informações sobre o regulamento e preenchimento do SIGAP, clique nos</a:t>
            </a:r>
            <a:r>
              <a:rPr lang="pt-BR" sz="1790" i="1" dirty="0">
                <a:latin typeface="Calibri" panose="020F0502020204030204"/>
                <a:ea typeface="+mn-lt"/>
                <a:cs typeface="+mn-lt"/>
              </a:rPr>
              <a:t> </a:t>
            </a:r>
            <a:r>
              <a:rPr lang="pt-BR" sz="1790" b="1" i="1" dirty="0">
                <a:latin typeface="Calibri" panose="020F0502020204030204"/>
                <a:ea typeface="+mn-lt"/>
                <a:cs typeface="+mn-lt"/>
              </a:rPr>
              <a:t>links</a:t>
            </a:r>
            <a:r>
              <a:rPr lang="pt-BR" sz="1790" i="1" dirty="0">
                <a:latin typeface="Calibri" panose="020F0502020204030204"/>
                <a:ea typeface="+mn-lt"/>
                <a:cs typeface="+mn-lt"/>
              </a:rPr>
              <a:t> </a:t>
            </a:r>
            <a:r>
              <a:rPr lang="pt-BR" sz="1790" dirty="0">
                <a:latin typeface="Calibri" panose="020F0502020204030204"/>
                <a:ea typeface="+mn-lt"/>
                <a:cs typeface="+mn-lt"/>
              </a:rPr>
              <a:t>abaixo: </a:t>
            </a:r>
          </a:p>
          <a:p>
            <a:endParaRPr lang="pt-BR" sz="1790" dirty="0">
              <a:latin typeface="Calibri" panose="020F0502020204030204"/>
              <a:ea typeface="+mn-lt"/>
              <a:cs typeface="Arial" panose="020B0604020202020204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rgbClr val="505050"/>
                </a:solidFill>
              </a:rPr>
              <a:t>R</a:t>
            </a:r>
            <a:r>
              <a:rPr lang="pt-BR" sz="1700" b="0" i="0" dirty="0">
                <a:solidFill>
                  <a:srgbClr val="505050"/>
                </a:solidFill>
                <a:effectLst/>
              </a:rPr>
              <a:t>egulamento SIGAP-IMIP</a:t>
            </a:r>
            <a:r>
              <a:rPr lang="pt-BR" sz="1700" b="0" i="0" dirty="0">
                <a:solidFill>
                  <a:schemeClr val="bg2">
                    <a:lumMod val="50000"/>
                  </a:schemeClr>
                </a:solidFill>
                <a:effectLst/>
              </a:rPr>
              <a:t> </a:t>
            </a:r>
            <a:r>
              <a:rPr lang="pt-BR" sz="1700" b="1" i="0" dirty="0">
                <a:solidFill>
                  <a:schemeClr val="bg2">
                    <a:lumMod val="50000"/>
                  </a:schemeClr>
                </a:solidFill>
                <a:effectLst/>
                <a:hlinkClick r:id="rId2" tooltip="regulameto siga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pt-BR" sz="1700" b="1" i="0" dirty="0">
                <a:solidFill>
                  <a:srgbClr val="000000"/>
                </a:solidFill>
                <a:effectLst/>
                <a:hlinkClick r:id="rId3"/>
              </a:rPr>
              <a:t>clique aqui</a:t>
            </a:r>
            <a:r>
              <a:rPr lang="pt-BR" sz="1700" b="1" i="0" dirty="0">
                <a:solidFill>
                  <a:schemeClr val="bg2">
                    <a:lumMod val="50000"/>
                  </a:schemeClr>
                </a:solidFill>
                <a:effectLst/>
                <a:hlinkClick r:id="rId4" tooltip="regulameto siga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pt-BR" sz="1700" b="0" i="0" dirty="0">
                <a:solidFill>
                  <a:schemeClr val="bg2">
                    <a:lumMod val="50000"/>
                  </a:schemeClr>
                </a:solidFill>
                <a:effectLst/>
              </a:rPr>
              <a:t> </a:t>
            </a:r>
            <a:r>
              <a:rPr lang="pt-BR" sz="1700" b="0" i="0" dirty="0">
                <a:solidFill>
                  <a:srgbClr val="505050"/>
                </a:solidFill>
                <a:effectLst/>
              </a:rPr>
              <a:t>-</a:t>
            </a:r>
            <a:r>
              <a:rPr lang="pt-BR" sz="1700" b="1" i="0" dirty="0">
                <a:solidFill>
                  <a:srgbClr val="505050"/>
                </a:solidFill>
                <a:effectLst/>
              </a:rPr>
              <a:t> Atualizado – 2023</a:t>
            </a:r>
            <a:endParaRPr lang="pt-BR" sz="1700" dirty="0">
              <a:solidFill>
                <a:srgbClr val="50505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700" b="0" i="0" dirty="0">
                <a:solidFill>
                  <a:srgbClr val="505050"/>
                </a:solidFill>
                <a:effectLst/>
              </a:rPr>
              <a:t>Orientações para Preenchimento SIGAP-IMIP (</a:t>
            </a:r>
            <a:r>
              <a:rPr lang="pt-BR" sz="1700" b="1" i="0" dirty="0">
                <a:solidFill>
                  <a:srgbClr val="000000"/>
                </a:solidFill>
                <a:effectLst/>
                <a:hlinkClick r:id="rId5"/>
              </a:rPr>
              <a:t>clique aqui</a:t>
            </a:r>
            <a:r>
              <a:rPr lang="pt-BR" sz="1700" b="0" i="0" dirty="0">
                <a:solidFill>
                  <a:srgbClr val="505050"/>
                </a:solidFill>
                <a:effectLst/>
              </a:rPr>
              <a:t>) -</a:t>
            </a:r>
            <a:r>
              <a:rPr lang="pt-BR" sz="1700" b="1" i="0" dirty="0">
                <a:solidFill>
                  <a:srgbClr val="505050"/>
                </a:solidFill>
                <a:effectLst/>
              </a:rPr>
              <a:t> Atualizado – 2023</a:t>
            </a:r>
            <a:endParaRPr lang="pt-BR" sz="1700" dirty="0">
              <a:solidFill>
                <a:srgbClr val="50505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700" b="0" i="0" dirty="0">
                <a:solidFill>
                  <a:srgbClr val="505050"/>
                </a:solidFill>
                <a:effectLst/>
              </a:rPr>
              <a:t>Fluxograma para Realização de Pesquisa (</a:t>
            </a:r>
            <a:r>
              <a:rPr lang="pt-BR" sz="1700" b="1" i="0" dirty="0">
                <a:solidFill>
                  <a:srgbClr val="000000"/>
                </a:solidFill>
                <a:effectLst/>
                <a:hlinkClick r:id="rId6"/>
              </a:rPr>
              <a:t>clique aqui</a:t>
            </a:r>
            <a:r>
              <a:rPr lang="pt-BR" sz="1700" b="0" i="0" dirty="0">
                <a:solidFill>
                  <a:srgbClr val="505050"/>
                </a:solidFill>
                <a:effectLst/>
              </a:rPr>
              <a:t>) - </a:t>
            </a:r>
            <a:r>
              <a:rPr lang="pt-BR" sz="1700" b="1" i="0" dirty="0">
                <a:solidFill>
                  <a:srgbClr val="505050"/>
                </a:solidFill>
                <a:effectLst/>
              </a:rPr>
              <a:t>Atualizado - 2023</a:t>
            </a:r>
            <a:endParaRPr lang="pt-BR" sz="1700" dirty="0"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529" y="93709"/>
            <a:ext cx="7400217" cy="1059040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 sz="1450" dirty="0">
              <a:cs typeface="Calibri" panose="020F0502020204030204"/>
            </a:endParaRPr>
          </a:p>
          <a:p>
            <a:endParaRPr lang="de-DE" sz="1450" dirty="0">
              <a:cs typeface="Calibri" panose="020F050202020403020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7688" y="26518"/>
            <a:ext cx="7378255" cy="108280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ctr"/>
            <a:r>
              <a:rPr lang="pt-BR" sz="2200" b="1" dirty="0">
                <a:latin typeface="Arial" panose="020B0604020202020204"/>
                <a:cs typeface="Arial" panose="020B0604020202020204"/>
              </a:rPr>
              <a:t>Dúvidas frequentes sobre a plataforma</a:t>
            </a:r>
            <a:r>
              <a:rPr lang="pt-BR" sz="2200" b="1" i="1" dirty="0">
                <a:latin typeface="Arial" panose="020B0604020202020204"/>
                <a:cs typeface="Arial" panose="020B0604020202020204"/>
              </a:rPr>
              <a:t> </a:t>
            </a:r>
            <a:r>
              <a:rPr lang="pt-BR" sz="2200" b="1" dirty="0">
                <a:latin typeface="Arial" panose="020B0604020202020204"/>
                <a:cs typeface="Arial" panose="020B0604020202020204"/>
              </a:rPr>
              <a:t>SIGAP- IMIP</a:t>
            </a:r>
            <a:endParaRPr lang="pt-BR" sz="2200" dirty="0">
              <a:latin typeface="Arial" panose="020B0604020202020204"/>
              <a:cs typeface="Arial" panose="020B0604020202020204"/>
            </a:endParaRPr>
          </a:p>
          <a:p>
            <a:pPr algn="just"/>
            <a:endParaRPr lang="pt-BR" b="1" dirty="0">
              <a:latin typeface="Arial" panose="020B0604020202020204"/>
              <a:cs typeface="Arial" panose="020B0604020202020204"/>
            </a:endParaRPr>
          </a:p>
          <a:p>
            <a:pPr algn="just"/>
            <a:r>
              <a:rPr lang="pt-BR" sz="1790" b="1" dirty="0">
                <a:latin typeface="Calibri" panose="020F0502020204030204"/>
                <a:cs typeface="Arial" panose="020B0604020202020204"/>
              </a:rPr>
              <a:t>1. Como acessar o Sistema Institucional de Gestão e Apoio à Pesquisa do IMIP (SIGAP-IMIP)?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lvl="1" algn="just"/>
            <a:r>
              <a:rPr lang="pt-BR" sz="1790" dirty="0">
                <a:latin typeface="Calibri" panose="020F0502020204030204"/>
                <a:cs typeface="Arial" panose="020B0604020202020204"/>
              </a:rPr>
              <a:t>1</a:t>
            </a:r>
            <a:r>
              <a:rPr lang="pt-BR" dirty="0"/>
              <a:t>) Acessar a plataforma SIGAP-IMIP pelo site ou intranet do IMIP, utilizando os navegadores Google Chrome ou Mozilla Firefox:</a:t>
            </a:r>
          </a:p>
          <a:p>
            <a:pPr lvl="1" algn="ctr"/>
            <a:r>
              <a:rPr lang="pt-BR" dirty="0">
                <a:hlinkClick r:id="rId2" action="ppaction://hlinkfile"/>
              </a:rPr>
              <a:t>https://imip.org.br/a-pesquisa/nucleo-de-apoio-ao-pesquisador/</a:t>
            </a:r>
            <a:endParaRPr lang="pt-BR" dirty="0"/>
          </a:p>
          <a:p>
            <a:pPr lvl="1" algn="ctr"/>
            <a:r>
              <a:rPr lang="pt-BR" dirty="0"/>
              <a:t>Clique no ícone SIGAP (lateral esquerda)</a:t>
            </a:r>
          </a:p>
          <a:p>
            <a:pPr lvl="1" algn="ctr"/>
            <a:r>
              <a:rPr lang="pt-BR" dirty="0"/>
              <a:t>ou</a:t>
            </a:r>
          </a:p>
          <a:p>
            <a:pPr lvl="1" algn="ctr"/>
            <a:r>
              <a:rPr lang="pt-BR" dirty="0">
                <a:hlinkClick r:id="rId3"/>
              </a:rPr>
              <a:t>http://imip-intranet/imip/home/index.html</a:t>
            </a:r>
            <a:endParaRPr lang="pt-BR" dirty="0"/>
          </a:p>
          <a:p>
            <a:pPr lvl="1" algn="ctr"/>
            <a:r>
              <a:rPr lang="pt-BR" dirty="0"/>
              <a:t>Clique no ícone NAP (lateral esquerda)</a:t>
            </a:r>
          </a:p>
          <a:p>
            <a:pPr lvl="0" algn="just"/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lvl="0" algn="just"/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lvl="0" algn="just"/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lvl="1" algn="just"/>
            <a:r>
              <a:rPr lang="pt-BR" sz="1790" dirty="0">
                <a:latin typeface="Calibri" panose="020F0502020204030204"/>
                <a:cs typeface="Arial" panose="020B0604020202020204"/>
              </a:rPr>
              <a:t>2) </a:t>
            </a:r>
            <a:r>
              <a:rPr lang="pt-BR" sz="1790" dirty="0" err="1">
                <a:latin typeface="Calibri" panose="020F0502020204030204"/>
                <a:cs typeface="Arial" panose="020B0604020202020204"/>
              </a:rPr>
              <a:t>Logar</a:t>
            </a:r>
            <a:r>
              <a:rPr lang="pt-BR" sz="1790" dirty="0">
                <a:latin typeface="Calibri" panose="020F0502020204030204"/>
                <a:cs typeface="Arial" panose="020B0604020202020204"/>
              </a:rPr>
              <a:t> com CPF e senha.</a:t>
            </a:r>
          </a:p>
          <a:p>
            <a:pPr algn="just"/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algn="just"/>
            <a:r>
              <a:rPr lang="pt-BR" sz="1790" b="1" dirty="0">
                <a:latin typeface="Calibri" panose="020F0502020204030204"/>
                <a:cs typeface="Arial" panose="020B0604020202020204"/>
              </a:rPr>
              <a:t>2. Como gerar os documentos com preenchimento automático?</a:t>
            </a:r>
          </a:p>
          <a:p>
            <a:pPr algn="just"/>
            <a:r>
              <a:rPr lang="pt-BR" sz="1790" dirty="0">
                <a:latin typeface="Calibri" panose="020F0502020204030204"/>
                <a:cs typeface="Arial" panose="020B0604020202020204"/>
              </a:rPr>
              <a:t>Realizar o preenchimento dos campos na plataforma SIGAP, na aba ANEXOS/ IMPRESSÕES é possível imprimir os documentos: Termo de confidencialidade, Termo de Responsabilidade sobre Custos, Solicitação de Dispensa e Carta de Anuência responsável pelo Setor.</a:t>
            </a:r>
            <a:endParaRPr lang="pt-BR" sz="1790" b="1" dirty="0">
              <a:latin typeface="Calibri" panose="020F0502020204030204"/>
              <a:cs typeface="Arial" panose="020B0604020202020204"/>
            </a:endParaRPr>
          </a:p>
          <a:p>
            <a:pPr algn="just"/>
            <a:endParaRPr lang="pt-BR" sz="1790" b="1" dirty="0">
              <a:latin typeface="Calibri" panose="020F0502020204030204"/>
              <a:cs typeface="Arial" panose="020B0604020202020204"/>
            </a:endParaRPr>
          </a:p>
          <a:p>
            <a:pPr algn="just"/>
            <a:r>
              <a:rPr lang="pt-BR" sz="1790" b="1" dirty="0">
                <a:latin typeface="Calibri" panose="020F0502020204030204"/>
                <a:cs typeface="Arial" panose="020B0604020202020204"/>
              </a:rPr>
              <a:t>3. Quem tem permissão para submeter projetos de pesquisa na plataforma SIGAP-IMIP?</a:t>
            </a:r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algn="just"/>
            <a:r>
              <a:rPr lang="pt-BR" sz="1790" dirty="0">
                <a:latin typeface="Calibri" panose="020F0502020204030204"/>
                <a:cs typeface="Arial" panose="020B0604020202020204"/>
              </a:rPr>
              <a:t>O cadastro e submissão de projetos na plataforma SIGAP-IMIP é permitido apenas para </a:t>
            </a:r>
            <a:r>
              <a:rPr lang="pt-BR" sz="1790" b="1" dirty="0">
                <a:latin typeface="Calibri" panose="020F0502020204030204"/>
                <a:cs typeface="Arial" panose="020B0604020202020204"/>
              </a:rPr>
              <a:t>pesquisadores e/ou orientadores com vínculo IMIP</a:t>
            </a:r>
            <a:r>
              <a:rPr lang="pt-BR" sz="1790" dirty="0">
                <a:latin typeface="Calibri" panose="020F0502020204030204"/>
                <a:cs typeface="Arial" panose="020B0604020202020204"/>
              </a:rPr>
              <a:t>.</a:t>
            </a:r>
          </a:p>
          <a:p>
            <a:pPr algn="just"/>
            <a:r>
              <a:rPr lang="pt-BR" sz="1790" b="1" dirty="0">
                <a:latin typeface="Calibri" panose="020F0502020204030204"/>
                <a:cs typeface="Arial" panose="020B0604020202020204"/>
              </a:rPr>
              <a:t>OBS:</a:t>
            </a:r>
            <a:r>
              <a:rPr lang="pt-BR" sz="1790" dirty="0">
                <a:latin typeface="Calibri" panose="020F0502020204030204"/>
                <a:cs typeface="Arial" panose="020B0604020202020204"/>
              </a:rPr>
              <a:t> Não é permitido o cadastro e envio de projeto na Plataforma SIGAP-IMIP por aluno de Iniciação Científica ou Pós-Graduação </a:t>
            </a:r>
            <a:r>
              <a:rPr lang="pt-BR" sz="1790" i="1" dirty="0">
                <a:latin typeface="Calibri" panose="020F0502020204030204"/>
                <a:cs typeface="Arial" panose="020B0604020202020204"/>
              </a:rPr>
              <a:t>Stricto sensu</a:t>
            </a:r>
            <a:r>
              <a:rPr lang="pt-BR" sz="1790" dirty="0">
                <a:latin typeface="Calibri" panose="020F0502020204030204"/>
                <a:cs typeface="Arial" panose="020B0604020202020204"/>
              </a:rPr>
              <a:t> (Mestrado / Doutorado) ou </a:t>
            </a:r>
            <a:r>
              <a:rPr lang="pt-BR" sz="1790" i="1" dirty="0">
                <a:latin typeface="Calibri" panose="020F0502020204030204"/>
                <a:cs typeface="Arial" panose="020B0604020202020204"/>
              </a:rPr>
              <a:t>Lato sensu</a:t>
            </a:r>
            <a:r>
              <a:rPr lang="pt-BR" sz="1790" dirty="0">
                <a:latin typeface="Calibri" panose="020F0502020204030204"/>
                <a:cs typeface="Arial" panose="020B0604020202020204"/>
              </a:rPr>
              <a:t> (Residência médica, Especialização).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algn="just"/>
            <a:r>
              <a:rPr lang="pt-BR" sz="1790" b="1" dirty="0">
                <a:latin typeface="Calibri" panose="020F0502020204030204"/>
                <a:cs typeface="Arial" panose="020B0604020202020204"/>
              </a:rPr>
              <a:t>4. Posso colocar o nome do aluno como pesquisador responsável ao preencher os    documentos que deverão ser anexados na plataforma SIGAP-IMIP?</a:t>
            </a:r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algn="just"/>
            <a:r>
              <a:rPr lang="pt-BR" sz="1790" dirty="0">
                <a:latin typeface="Calibri" panose="020F0502020204030204"/>
                <a:cs typeface="Arial" panose="020B0604020202020204"/>
              </a:rPr>
              <a:t>Não, o pesquisador responsável será o mesmo que submete o projeto na plataforma SIGAP-IMIP, dessa forma, o nome dele deve constar como pesquisador responsável nos documentos anexados na plataforma SIGAP-IMIP.</a:t>
            </a:r>
          </a:p>
          <a:p>
            <a:pPr algn="just"/>
            <a:endParaRPr lang="pt-BR" sz="1790" dirty="0">
              <a:latin typeface="Calibri" panose="020F0502020204030204"/>
              <a:cs typeface="Arial" panose="020B0604020202020204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6516316-20C4-1DE4-FFBF-0B7E82AFC36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0307" t="64469" r="69735" b="25638"/>
          <a:stretch/>
        </p:blipFill>
        <p:spPr>
          <a:xfrm>
            <a:off x="2743200" y="3381153"/>
            <a:ext cx="2594345" cy="72301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529" y="93709"/>
            <a:ext cx="7400217" cy="1059040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 sz="1450" dirty="0">
              <a:cs typeface="Calibri" panose="020F0502020204030204"/>
            </a:endParaRPr>
          </a:p>
          <a:p>
            <a:endParaRPr lang="de-DE" sz="1450" dirty="0">
              <a:cs typeface="Calibri" panose="020F050202020403020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7687" y="26517"/>
            <a:ext cx="7378253" cy="118024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just"/>
            <a:r>
              <a:rPr lang="pt-BR" sz="1790" b="1" dirty="0">
                <a:latin typeface="Calibri" panose="020F0502020204030204"/>
                <a:cs typeface="Arial" panose="020B0604020202020204"/>
              </a:rPr>
              <a:t>5. Quem é o pesquisador responsável na plataforma SIGAP-IMIP?</a:t>
            </a:r>
            <a:endParaRPr lang="pt-BR" sz="1790" dirty="0">
              <a:latin typeface="Calibri" panose="020F0502020204030204"/>
              <a:cs typeface="Arial" panose="020B0604020202020204"/>
            </a:endParaRPr>
          </a:p>
          <a:p>
            <a:pPr algn="just"/>
            <a:r>
              <a:rPr lang="pt-BR" sz="1790" dirty="0">
                <a:latin typeface="Calibri" panose="020F0502020204030204"/>
                <a:cs typeface="Arial" panose="020B0604020202020204"/>
              </a:rPr>
              <a:t>O pesquisador responsável na plataforma SIGAP é o pesquisador e/ou orientador com vínculo IMIP o qual submete o projeto na plataforma SIGAP-IMIP.</a:t>
            </a:r>
          </a:p>
          <a:p>
            <a:pPr algn="just"/>
            <a:r>
              <a:rPr lang="pt-BR" sz="1790" dirty="0">
                <a:latin typeface="Calibri" panose="020F0502020204030204"/>
                <a:cs typeface="Arial" panose="020B0604020202020204"/>
              </a:rPr>
              <a:t>Obs. O aluno de Iniciação Científica ou pós-graduação </a:t>
            </a:r>
            <a:r>
              <a:rPr lang="pt-BR" sz="1790" i="1" dirty="0">
                <a:latin typeface="Calibri" panose="020F0502020204030204"/>
                <a:cs typeface="Arial" panose="020B0604020202020204"/>
              </a:rPr>
              <a:t>Stricto sensu</a:t>
            </a:r>
            <a:r>
              <a:rPr lang="pt-BR" sz="1790" dirty="0">
                <a:latin typeface="Calibri" panose="020F0502020204030204"/>
                <a:cs typeface="Arial" panose="020B0604020202020204"/>
              </a:rPr>
              <a:t> (Mestrado / Doutorado) ou </a:t>
            </a:r>
            <a:r>
              <a:rPr lang="pt-BR" sz="1790" i="1" dirty="0">
                <a:latin typeface="Calibri" panose="020F0502020204030204"/>
                <a:cs typeface="Arial" panose="020B0604020202020204"/>
              </a:rPr>
              <a:t>Lato sensu</a:t>
            </a:r>
            <a:r>
              <a:rPr lang="pt-BR" sz="1790" dirty="0">
                <a:latin typeface="Calibri" panose="020F0502020204030204"/>
                <a:cs typeface="Arial" panose="020B0604020202020204"/>
              </a:rPr>
              <a:t> (Residência médica, especialização) não poderá ser o pesquisador responsável.</a:t>
            </a:r>
          </a:p>
          <a:p>
            <a:pPr algn="just"/>
            <a:endParaRPr lang="pt-BR" sz="1790" dirty="0">
              <a:cs typeface="Calibri" panose="020F0502020204030204"/>
            </a:endParaRPr>
          </a:p>
          <a:p>
            <a:pPr algn="just"/>
            <a:r>
              <a:rPr lang="pt-BR" sz="1790" b="1" dirty="0"/>
              <a:t>6. Quais os documentos obrigatórios deverão ser anexados na plataforma SIGAP-IMIP?</a:t>
            </a:r>
            <a:endParaRPr lang="pt-BR" sz="1790" dirty="0">
              <a:cs typeface="Calibri" panose="020F0502020204030204"/>
            </a:endParaRPr>
          </a:p>
          <a:p>
            <a:pPr marL="285750" indent="-285750" algn="just">
              <a:buFont typeface="Arial" panose="020B0604020202020204"/>
              <a:buChar char="•"/>
            </a:pPr>
            <a:r>
              <a:rPr lang="pt-BR" sz="1790" dirty="0"/>
              <a:t>Projeto de Pesquisa;</a:t>
            </a:r>
          </a:p>
          <a:p>
            <a:pPr marL="285750" indent="-285750" algn="just">
              <a:buFont typeface="Arial" panose="020B0604020202020204"/>
              <a:buChar char="•"/>
            </a:pPr>
            <a:r>
              <a:rPr lang="pt-BR" sz="1790" dirty="0"/>
              <a:t>TCLE/ TALE/ TCLE responsáveis/ Solicitação de dispensa TCLE/ TALE;</a:t>
            </a:r>
          </a:p>
          <a:p>
            <a:pPr marL="285750" indent="-285750" algn="just">
              <a:buFont typeface="Arial" panose="020B0604020202020204"/>
              <a:buChar char="•"/>
            </a:pPr>
            <a:r>
              <a:rPr lang="pt-BR" sz="1790" dirty="0"/>
              <a:t>Termo de Confidencialidade;</a:t>
            </a:r>
          </a:p>
          <a:p>
            <a:pPr marL="285750" indent="-285750" algn="just">
              <a:buFont typeface="Arial" panose="020B0604020202020204"/>
              <a:buChar char="•"/>
            </a:pPr>
            <a:r>
              <a:rPr lang="pt-BR" sz="1790" dirty="0"/>
              <a:t>Carta de Anuência do responsável pelo setor;</a:t>
            </a:r>
          </a:p>
          <a:p>
            <a:pPr marL="285750" indent="-285750" algn="just">
              <a:buFont typeface="Arial" panose="020B0604020202020204"/>
              <a:buChar char="•"/>
            </a:pPr>
            <a:r>
              <a:rPr lang="pt-BR" dirty="0"/>
              <a:t>Termo de Responsabilidade sobre custos (financiamento próprio) </a:t>
            </a:r>
          </a:p>
          <a:p>
            <a:pPr algn="just"/>
            <a:r>
              <a:rPr lang="pt-BR" dirty="0"/>
              <a:t>e Orçamento (financiamento pela indústria farmacêutica ou outras fontes de financiamento).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/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/>
          </a:p>
          <a:p>
            <a:pPr algn="just"/>
            <a:r>
              <a:rPr lang="pt-BR" sz="1790" b="1" dirty="0"/>
              <a:t>7. Quem deve assinar a carta de anuência do responsável pelo setor?</a:t>
            </a:r>
            <a:endParaRPr lang="pt-BR" sz="1790" dirty="0">
              <a:cs typeface="Calibri" panose="020F0502020204030204"/>
            </a:endParaRPr>
          </a:p>
          <a:p>
            <a:pPr algn="just"/>
            <a:r>
              <a:rPr lang="pt-BR" sz="1790" dirty="0"/>
              <a:t>A carta de anuência deve ser a assinada pelo responsável pelo setor onde a coleta de dados será realizada, caso haja mais de um setor envolvido em que a coleta de dados será realizada, os responsáveis pelos respectivos setores deverão assinar a carta de anuência e posteriormente deverá ser assinada pela diretoria assistencial da instituição.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/>
          </a:p>
          <a:p>
            <a:pPr algn="just"/>
            <a:r>
              <a:rPr lang="pt-BR" b="1" dirty="0"/>
              <a:t>8. </a:t>
            </a:r>
            <a:r>
              <a:rPr lang="pt-BR" b="1" dirty="0">
                <a:sym typeface="+mn-ea"/>
              </a:rPr>
              <a:t> Se o projeto a ser submetido é de programa de pós-graduação ou de iniciação científica externo ao IMIP qual a instituição proponente?</a:t>
            </a:r>
            <a:endParaRPr lang="pt-BR" b="1" dirty="0"/>
          </a:p>
          <a:p>
            <a:pPr algn="just"/>
            <a:r>
              <a:rPr lang="pt-BR" dirty="0">
                <a:sym typeface="+mn-ea"/>
              </a:rPr>
              <a:t>A instituição proponente será aquela na qual o projeto será desenvolvido. </a:t>
            </a:r>
          </a:p>
          <a:p>
            <a:pPr algn="just"/>
            <a:r>
              <a:rPr lang="pt-BR" dirty="0">
                <a:sym typeface="+mn-ea"/>
              </a:rPr>
              <a:t>E o IMIP deverá ser incluído como instituição participante. Nesses casos, também deverá ser anexado o  </a:t>
            </a:r>
            <a:r>
              <a:rPr lang="pt-BR" b="1" dirty="0">
                <a:sym typeface="+mn-ea"/>
              </a:rPr>
              <a:t>Termo de Cooperação Científica</a:t>
            </a:r>
            <a:r>
              <a:rPr lang="pt-BR" dirty="0">
                <a:sym typeface="+mn-ea"/>
              </a:rPr>
              <a:t> na plataforma SIGAP. </a:t>
            </a:r>
          </a:p>
          <a:p>
            <a:pPr algn="just"/>
            <a:endParaRPr lang="pt-BR" dirty="0"/>
          </a:p>
          <a:p>
            <a:pPr algn="just"/>
            <a:r>
              <a:rPr lang="pt-BR" b="1" dirty="0"/>
              <a:t>9. Quando deve ser anexado na plataforma SIGAP-IMIP o Termo de Cooperação Científica?</a:t>
            </a:r>
          </a:p>
          <a:p>
            <a:pPr algn="just"/>
            <a:r>
              <a:rPr lang="pt-BR" dirty="0"/>
              <a:t>O Termo de Cooperação Científica deverá ser preenchido adequadamente, rubricado e assinado e anexado sempre que o projeto for acadêmico e o IMIP não for a instituição proponente, ou seja, p</a:t>
            </a:r>
            <a:r>
              <a:rPr lang="pt-BR" dirty="0">
                <a:sym typeface="+mn-ea"/>
              </a:rPr>
              <a:t>rojetos acadêmicos em que o programa de pós-graduação ou de iniciação científica são externos ao IMIP.</a:t>
            </a:r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>
              <a:highlight>
                <a:srgbClr val="FFFF00"/>
              </a:highlight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dirty="0">
              <a:highlight>
                <a:srgbClr val="FFFF00"/>
              </a:highlight>
            </a:endParaRPr>
          </a:p>
          <a:p>
            <a:pPr algn="just"/>
            <a:endParaRPr lang="pt-BR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529" y="93709"/>
            <a:ext cx="7400217" cy="1059040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 sz="1450" dirty="0">
              <a:cs typeface="Calibri" panose="020F0502020204030204"/>
            </a:endParaRPr>
          </a:p>
          <a:p>
            <a:endParaRPr lang="de-DE" sz="1450" dirty="0">
              <a:cs typeface="Calibri" panose="020F050202020403020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7790" y="48895"/>
            <a:ext cx="7378065" cy="108388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just"/>
            <a:r>
              <a:rPr lang="pt-BR" b="1" dirty="0">
                <a:sym typeface="+mn-ea"/>
              </a:rPr>
              <a:t>10. Quais os projetos são classificados como projeto não acadêmico?</a:t>
            </a:r>
            <a:endParaRPr lang="pt-BR" b="1" dirty="0"/>
          </a:p>
          <a:p>
            <a:pPr algn="just"/>
            <a:r>
              <a:rPr lang="pt-BR" dirty="0">
                <a:sym typeface="+mn-ea"/>
              </a:rPr>
              <a:t>Os projetos não acadêmicos são aqueles sem vínculo aos programas de ensino do IMIP ou externo.</a:t>
            </a:r>
          </a:p>
          <a:p>
            <a:pPr algn="just"/>
            <a:endParaRPr lang="pt-BR" sz="1600" dirty="0">
              <a:sym typeface="+mn-ea"/>
            </a:endParaRPr>
          </a:p>
          <a:p>
            <a:pPr algn="just"/>
            <a:r>
              <a:rPr lang="pt-BR" b="1" dirty="0">
                <a:sym typeface="+mn-ea"/>
              </a:rPr>
              <a:t>11. Quais os projetos são classificados como projeto acadêmico na plataforma SIGAP-IMIP?</a:t>
            </a:r>
            <a:endParaRPr lang="pt-BR" dirty="0">
              <a:cs typeface="Calibri" panose="020F0502020204030204"/>
            </a:endParaRPr>
          </a:p>
          <a:p>
            <a:pPr algn="just"/>
            <a:r>
              <a:rPr lang="pt-BR" dirty="0">
                <a:sym typeface="+mn-ea"/>
              </a:rPr>
              <a:t>Os projetos acadêmicos são aqueles vinculados aos programas de ensino, enquadram-se os programas de Iniciação Científica do CNPq (PIBIC/IMIP), BIC/FACEPE, FAPE/IMIP ou PIC/FPS e dos programas de </a:t>
            </a:r>
            <a:r>
              <a:rPr lang="pt-BR" i="1" dirty="0">
                <a:sym typeface="+mn-ea"/>
              </a:rPr>
              <a:t>Lato sensu</a:t>
            </a:r>
            <a:r>
              <a:rPr lang="pt-BR" dirty="0">
                <a:sym typeface="+mn-ea"/>
              </a:rPr>
              <a:t> e </a:t>
            </a:r>
            <a:r>
              <a:rPr lang="pt-BR" i="1" dirty="0">
                <a:sym typeface="+mn-ea"/>
              </a:rPr>
              <a:t>Stricto sensu</a:t>
            </a:r>
            <a:r>
              <a:rPr lang="pt-BR" dirty="0">
                <a:sym typeface="+mn-ea"/>
              </a:rPr>
              <a:t> do IMIP ou externo.</a:t>
            </a:r>
            <a:endParaRPr lang="pt-BR" sz="1790" dirty="0"/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/>
          </a:p>
          <a:p>
            <a:pPr algn="just"/>
            <a:r>
              <a:rPr lang="pt-BR" sz="1790" b="1" dirty="0"/>
              <a:t>12. Quanto tempo após a submissão do projeto na plataforma SIGAP-IMIP o pesquisador responsável receberá o resultado da análise do projeto?</a:t>
            </a:r>
            <a:endParaRPr lang="pt-BR" sz="1790" dirty="0">
              <a:cs typeface="Calibri" panose="020F0502020204030204"/>
            </a:endParaRPr>
          </a:p>
          <a:p>
            <a:pPr algn="just"/>
            <a:r>
              <a:rPr lang="pt-BR" sz="1790" dirty="0"/>
              <a:t>A declaração do SIGAP será enviada no prazo de até 07 (sete) dias úteis, a partir da data de envio do formulário na plataforma SIGAP. Todos os documentos anexados no SIGAP deverão ser anexados na Plataforma Brasil. 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/>
          </a:p>
          <a:p>
            <a:pPr algn="just"/>
            <a:r>
              <a:rPr lang="pt-BR" sz="1790" b="1" dirty="0"/>
              <a:t>13. Qual o prazo para o pesquisador responsável responder as pendências e retificar as informações necessárias do projeto?</a:t>
            </a:r>
            <a:endParaRPr lang="pt-BR" sz="1790" dirty="0">
              <a:cs typeface="Calibri" panose="020F0502020204030204"/>
            </a:endParaRPr>
          </a:p>
          <a:p>
            <a:pPr algn="just"/>
            <a:r>
              <a:rPr lang="pt-BR" sz="1790" dirty="0"/>
              <a:t>O pesquisador responsável terá o prazo de até 20 dias úteis, a partir da data de recebimento da declaração do SIGAP, para retificar as informações necessárias. Caso não haja correções, o projeto em questão será indeferido e uma nova submissão deverá ser feita na plataforma do SIGAP-IMIP.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endParaRPr lang="pt-BR" sz="1790" dirty="0"/>
          </a:p>
          <a:p>
            <a:pPr algn="just"/>
            <a:r>
              <a:rPr lang="pt-BR" b="1" dirty="0"/>
              <a:t>14. Após a aprovação do projeto na plataforma SIGAP-IMIP qual é o prazo para o pesquisador submeter o projeto na Plataforma Brasil para a avaliação do Comitê de ética em Pesquisa (CEP-IMIP)?</a:t>
            </a:r>
          </a:p>
          <a:p>
            <a:pPr algn="just"/>
            <a:r>
              <a:rPr lang="pt-BR" dirty="0"/>
              <a:t>O projeto deverá ser cadastrado pelo pesquisador responsável na Plataforma Brasil em até 90 (noventa dias). </a:t>
            </a:r>
          </a:p>
          <a:p>
            <a:pPr algn="just"/>
            <a:endParaRPr lang="pt-BR" dirty="0"/>
          </a:p>
          <a:p>
            <a:pPr algn="just"/>
            <a:r>
              <a:rPr lang="pt-BR" b="1" dirty="0">
                <a:sym typeface="+mn-ea"/>
              </a:rPr>
              <a:t>15. Como preencher o campo na aba Dados do projeto referente a data de início e a data prevista para término do projeto?</a:t>
            </a:r>
          </a:p>
          <a:p>
            <a:pPr algn="just"/>
            <a:r>
              <a:rPr lang="pt-BR" dirty="0">
                <a:sym typeface="+mn-ea"/>
              </a:rPr>
              <a:t>Preencher conforme consta no cronogram do projeto detalhado anexado, com a data de início do projeto independente da data referente a coleta de dados.</a:t>
            </a:r>
            <a:endParaRPr lang="pt-BR" dirty="0"/>
          </a:p>
          <a:p>
            <a:pPr algn="just"/>
            <a:endParaRPr lang="pt-BR" sz="2000" b="1" dirty="0">
              <a:cs typeface="Calibri" panose="020F0502020204030204"/>
            </a:endParaRPr>
          </a:p>
          <a:p>
            <a:pPr algn="l"/>
            <a:endParaRPr lang="pt-BR" sz="2000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  <a:p>
            <a:endParaRPr lang="pt-BR" dirty="0">
              <a:cs typeface="Calibri" panose="020F0502020204030204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21717" y="9783507"/>
            <a:ext cx="7271134" cy="8375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b="1" dirty="0">
                <a:ea typeface="+mn-lt"/>
                <a:cs typeface="+mn-lt"/>
              </a:rPr>
              <a:t>Contato:</a:t>
            </a:r>
            <a:endParaRPr lang="pt-BR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pt-BR" dirty="0">
                <a:ea typeface="+mn-lt"/>
                <a:cs typeface="+mn-lt"/>
              </a:rPr>
              <a:t>Dúvidas sobre a submissão de projetos na plataforma SIGAP-IMIP, entrar em contato pelo telefone: </a:t>
            </a:r>
            <a:r>
              <a:rPr lang="pt-BR" b="1" dirty="0">
                <a:ea typeface="+mn-lt"/>
                <a:cs typeface="+mn-lt"/>
              </a:rPr>
              <a:t>(81) 2122-4782</a:t>
            </a:r>
            <a:r>
              <a:rPr lang="pt-BR" dirty="0">
                <a:ea typeface="+mn-lt"/>
                <a:cs typeface="+mn-lt"/>
              </a:rPr>
              <a:t> ou pelo e-mail: </a:t>
            </a:r>
            <a:r>
              <a:rPr lang="pt-BR" b="1" dirty="0">
                <a:ea typeface="+mn-lt"/>
                <a:cs typeface="+mn-lt"/>
                <a:hlinkClick r:id="rId2"/>
              </a:rPr>
              <a:t>sigap@imip.org.br</a:t>
            </a:r>
            <a:r>
              <a:rPr lang="pt-BR" dirty="0">
                <a:ea typeface="+mn-lt"/>
                <a:cs typeface="+mn-lt"/>
              </a:rPr>
              <a:t>. 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1206</Words>
  <Application>Microsoft Office PowerPoint</Application>
  <PresentationFormat>Personalizados</PresentationFormat>
  <Paragraphs>102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ISIS GOMES DE SOUZA LIMA</dc:creator>
  <cp:lastModifiedBy>CATARINA FERNANDES DE FREITAS</cp:lastModifiedBy>
  <cp:revision>292</cp:revision>
  <dcterms:created xsi:type="dcterms:W3CDTF">2022-06-02T11:40:00Z</dcterms:created>
  <dcterms:modified xsi:type="dcterms:W3CDTF">2025-01-22T16:16:05Z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C6909F50577C43F39549C6A9F81DC727_13</vt:lpwstr>
  </property>
  <property fmtid="{D5CDD505-2E9C-101B-9397-08002B2CF9AE}" pid="3" name="KSOProductBuildVer">
    <vt:lpwstr>1046-12.2.0.13193</vt:lpwstr>
  </property>
</Properties>
</file>